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9" r:id="rId7"/>
    <p:sldId id="280"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76" r:id="rId23"/>
    <p:sldId id="277" r:id="rId24"/>
    <p:sldId id="278"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AD608-99EC-472C-BE2C-67DA0CC15E7F}"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D608-99EC-472C-BE2C-67DA0CC15E7F}"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D608-99EC-472C-BE2C-67DA0CC15E7F}"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D608-99EC-472C-BE2C-67DA0CC15E7F}"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AD608-99EC-472C-BE2C-67DA0CC15E7F}"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AD608-99EC-472C-BE2C-67DA0CC15E7F}"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AD608-99EC-472C-BE2C-67DA0CC15E7F}" type="datetimeFigureOut">
              <a:rPr lang="en-US" smtClean="0"/>
              <a:pPr/>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AD608-99EC-472C-BE2C-67DA0CC15E7F}" type="datetimeFigureOut">
              <a:rPr lang="en-US" smtClean="0"/>
              <a:pPr/>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AD608-99EC-472C-BE2C-67DA0CC15E7F}" type="datetimeFigureOut">
              <a:rPr lang="en-US" smtClean="0"/>
              <a:pPr/>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AD608-99EC-472C-BE2C-67DA0CC15E7F}"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AD608-99EC-472C-BE2C-67DA0CC15E7F}"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BCFF5-2573-4CF9-B902-7148A60771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AD608-99EC-472C-BE2C-67DA0CC15E7F}" type="datetimeFigureOut">
              <a:rPr lang="en-US" smtClean="0"/>
              <a:pPr/>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BCFF5-2573-4CF9-B902-7148A60771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obelprize.org/nobel_organizations/nobelfoundation/publications/lectures/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audio" Target="file:///C:\Users\Ceckin\Downloads\William%20Faulkner%20pronounces%20&amp;%20explains%20Yoknapatawpha%20County%20RARE%20AUDIO%20of%20famous%20writer.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143007"/>
          </a:xfrm>
        </p:spPr>
        <p:txBody>
          <a:bodyPr>
            <a:normAutofit fontScale="90000"/>
          </a:bodyPr>
          <a:lstStyle/>
          <a:p>
            <a:r>
              <a:rPr lang="sr-Latn-RS" dirty="0" smtClean="0"/>
              <a:t>WILLIAM FAULKNER</a:t>
            </a:r>
            <a:br>
              <a:rPr lang="sr-Latn-RS" dirty="0" smtClean="0"/>
            </a:br>
            <a:r>
              <a:rPr lang="en-US" dirty="0"/>
              <a:t>(1897- 1962)</a:t>
            </a:r>
          </a:p>
        </p:txBody>
      </p:sp>
      <p:sp>
        <p:nvSpPr>
          <p:cNvPr id="3" name="Subtitle 2"/>
          <p:cNvSpPr>
            <a:spLocks noGrp="1"/>
          </p:cNvSpPr>
          <p:nvPr>
            <p:ph type="subTitle" idx="1"/>
          </p:nvPr>
        </p:nvSpPr>
        <p:spPr>
          <a:xfrm>
            <a:off x="1371600" y="2571744"/>
            <a:ext cx="6400800" cy="3067056"/>
          </a:xfrm>
        </p:spPr>
        <p:txBody>
          <a:bodyPr/>
          <a:lstStyle/>
          <a:p>
            <a:endParaRPr lang="en-US" dirty="0"/>
          </a:p>
        </p:txBody>
      </p:sp>
      <p:pic>
        <p:nvPicPr>
          <p:cNvPr id="4" name="Picture 3" descr="download.jpg"/>
          <p:cNvPicPr>
            <a:picLocks noChangeAspect="1"/>
          </p:cNvPicPr>
          <p:nvPr/>
        </p:nvPicPr>
        <p:blipFill>
          <a:blip r:embed="rId2"/>
          <a:stretch>
            <a:fillRect/>
          </a:stretch>
        </p:blipFill>
        <p:spPr>
          <a:xfrm>
            <a:off x="1428728" y="2214554"/>
            <a:ext cx="6357982" cy="34290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1285860"/>
            <a:ext cx="8229600" cy="4840303"/>
          </a:xfrm>
        </p:spPr>
        <p:txBody>
          <a:bodyPr>
            <a:normAutofit fontScale="62500" lnSpcReduction="20000"/>
          </a:bodyPr>
          <a:lstStyle/>
          <a:p>
            <a:r>
              <a:rPr lang="en-US" dirty="0"/>
              <a:t>His later works </a:t>
            </a:r>
            <a:r>
              <a:rPr lang="sr-Latn-RS" dirty="0" smtClean="0"/>
              <a:t>- </a:t>
            </a:r>
            <a:r>
              <a:rPr lang="en-US" dirty="0" smtClean="0"/>
              <a:t>the </a:t>
            </a:r>
            <a:r>
              <a:rPr lang="en-US" dirty="0"/>
              <a:t>belief that the human kind would not only endure, but </a:t>
            </a:r>
            <a:r>
              <a:rPr lang="en-US" dirty="0" smtClean="0"/>
              <a:t>prevail</a:t>
            </a:r>
            <a:r>
              <a:rPr lang="sr-Latn-RS" dirty="0" smtClean="0"/>
              <a:t> (1950): </a:t>
            </a:r>
            <a:endParaRPr lang="en-US" dirty="0"/>
          </a:p>
          <a:p>
            <a:r>
              <a:rPr lang="sr-Latn-RS" sz="3800" dirty="0" smtClean="0"/>
              <a:t>“</a:t>
            </a:r>
            <a:r>
              <a:rPr lang="en-US" sz="3800" dirty="0" smtClean="0"/>
              <a:t>I </a:t>
            </a:r>
            <a:r>
              <a:rPr lang="en-US" sz="3800" dirty="0"/>
              <a:t>decline to accept the end of man. It is easy enough to say </a:t>
            </a:r>
            <a:r>
              <a:rPr lang="en-US" sz="3800" dirty="0" smtClean="0"/>
              <a:t>that </a:t>
            </a:r>
            <a:r>
              <a:rPr lang="en-US" sz="3800" dirty="0"/>
              <a:t>man is immortal simply because he will </a:t>
            </a:r>
            <a:r>
              <a:rPr lang="en-US" sz="3800" dirty="0" smtClean="0"/>
              <a:t>endure</a:t>
            </a:r>
            <a:r>
              <a:rPr lang="sr-Latn-RS" sz="3800" dirty="0" smtClean="0"/>
              <a:t>... </a:t>
            </a:r>
            <a:endParaRPr lang="en-US" sz="3800" dirty="0"/>
          </a:p>
          <a:p>
            <a:pPr>
              <a:buNone/>
            </a:pPr>
            <a:r>
              <a:rPr lang="sr-Latn-RS" sz="3800" dirty="0" smtClean="0"/>
              <a:t>	</a:t>
            </a:r>
            <a:r>
              <a:rPr lang="en-US" sz="3800" dirty="0" smtClean="0"/>
              <a:t>I </a:t>
            </a:r>
            <a:r>
              <a:rPr lang="en-US" sz="3800" dirty="0"/>
              <a:t>refuse to accept this. I believe that man will not merely endure: he will prevail. He is immortal, not because he alone among creatures has an inexhaustible voice, but because he has a soul, a spirit capable of compassion and sacrifice and endurance. The poet's, the writer's, duty is to write about these things. It is his privilege to help man endure by lifting his heart, by reminding him of the courage and honor and hope and pride and compassion and pity and sacrifice which have been the glory of his past. The poet's voice need not merely be the record of man, it can be one of the props, the pillars to help him endure and prevail</a:t>
            </a:r>
            <a:r>
              <a:rPr lang="en-US" sz="3800" dirty="0" smtClean="0"/>
              <a:t>.</a:t>
            </a:r>
            <a:r>
              <a:rPr lang="sr-Latn-RS" sz="3800" dirty="0" smtClean="0"/>
              <a:t>” </a:t>
            </a:r>
          </a:p>
          <a:p>
            <a:pPr>
              <a:buNone/>
            </a:pPr>
            <a:r>
              <a:rPr lang="sr-Latn-RS" dirty="0"/>
              <a:t>	</a:t>
            </a:r>
            <a:r>
              <a:rPr lang="sr-Latn-RS" dirty="0" smtClean="0"/>
              <a:t>(</a:t>
            </a:r>
            <a:r>
              <a:rPr lang="en-US" dirty="0" smtClean="0"/>
              <a:t>From</a:t>
            </a:r>
            <a:r>
              <a:rPr lang="en-US" dirty="0"/>
              <a:t> </a:t>
            </a:r>
            <a:r>
              <a:rPr lang="en-US" b="1" i="1" dirty="0">
                <a:hlinkClick r:id="rId2"/>
              </a:rPr>
              <a:t>Nobel </a:t>
            </a:r>
            <a:r>
              <a:rPr lang="en-US" b="1" i="1" dirty="0" smtClean="0">
                <a:hlinkClick r:id="rId2"/>
              </a:rPr>
              <a:t>Lectures</a:t>
            </a:r>
            <a:r>
              <a:rPr lang="sr-Latn-R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11156"/>
          </a:xfrm>
        </p:spPr>
        <p:txBody>
          <a:bodyPr>
            <a:normAutofit fontScale="90000"/>
          </a:bodyPr>
          <a:lstStyle/>
          <a:p>
            <a:endParaRPr lang="en-US" dirty="0"/>
          </a:p>
        </p:txBody>
      </p:sp>
      <p:sp>
        <p:nvSpPr>
          <p:cNvPr id="3" name="Content Placeholder 2"/>
          <p:cNvSpPr>
            <a:spLocks noGrp="1"/>
          </p:cNvSpPr>
          <p:nvPr>
            <p:ph sz="half" idx="1"/>
          </p:nvPr>
        </p:nvSpPr>
        <p:spPr/>
        <p:txBody>
          <a:bodyPr>
            <a:normAutofit/>
          </a:bodyPr>
          <a:lstStyle/>
          <a:p>
            <a:endParaRPr lang="sr-Latn-RS" dirty="0" smtClean="0"/>
          </a:p>
          <a:p>
            <a:r>
              <a:rPr lang="sr-Latn-RS" dirty="0" smtClean="0"/>
              <a:t>1929</a:t>
            </a:r>
          </a:p>
          <a:p>
            <a:r>
              <a:rPr lang="en-US" dirty="0" smtClean="0"/>
              <a:t>rightly acclaimed as the great American equivalent of Joyce's </a:t>
            </a:r>
            <a:r>
              <a:rPr lang="en-US" i="1" dirty="0" smtClean="0"/>
              <a:t>Ulysses</a:t>
            </a:r>
            <a:endParaRPr lang="sr-Latn-RS" dirty="0" smtClean="0"/>
          </a:p>
          <a:p>
            <a:r>
              <a:rPr lang="en-US" dirty="0" smtClean="0"/>
              <a:t>his </a:t>
            </a:r>
            <a:r>
              <a:rPr lang="en-US" dirty="0"/>
              <a:t>favorite among his novels, and arguably his greatest work</a:t>
            </a:r>
          </a:p>
          <a:p>
            <a:endParaRPr lang="en-US" dirty="0"/>
          </a:p>
        </p:txBody>
      </p:sp>
      <p:pic>
        <p:nvPicPr>
          <p:cNvPr id="7" name="Content Placeholder 6" descr="download (8).jpg"/>
          <p:cNvPicPr>
            <a:picLocks noGrp="1" noChangeAspect="1"/>
          </p:cNvPicPr>
          <p:nvPr>
            <p:ph sz="half" idx="2"/>
          </p:nvPr>
        </p:nvPicPr>
        <p:blipFill>
          <a:blip r:embed="rId2"/>
          <a:stretch>
            <a:fillRect/>
          </a:stretch>
        </p:blipFill>
        <p:spPr>
          <a:xfrm>
            <a:off x="4857752" y="1214422"/>
            <a:ext cx="3714775" cy="492922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142984"/>
            <a:ext cx="8229600" cy="4983179"/>
          </a:xfrm>
        </p:spPr>
        <p:txBody>
          <a:bodyPr>
            <a:normAutofit fontScale="92500" lnSpcReduction="10000"/>
          </a:bodyPr>
          <a:lstStyle/>
          <a:p>
            <a:r>
              <a:rPr lang="sr-Latn-RS" dirty="0"/>
              <a:t>T</a:t>
            </a:r>
            <a:r>
              <a:rPr lang="en-US" dirty="0" smtClean="0"/>
              <a:t>he </a:t>
            </a:r>
            <a:r>
              <a:rPr lang="en-US" dirty="0" err="1"/>
              <a:t>Compson</a:t>
            </a:r>
            <a:r>
              <a:rPr lang="en-US" dirty="0"/>
              <a:t> family </a:t>
            </a:r>
            <a:r>
              <a:rPr lang="en-US" dirty="0" smtClean="0"/>
              <a:t>- </a:t>
            </a:r>
            <a:r>
              <a:rPr lang="en-US" dirty="0"/>
              <a:t>four generations appear, the most important being the </a:t>
            </a:r>
            <a:r>
              <a:rPr lang="en-US" dirty="0" smtClean="0"/>
              <a:t>third</a:t>
            </a:r>
            <a:endParaRPr lang="sr-Latn-RS" dirty="0" smtClean="0"/>
          </a:p>
          <a:p>
            <a:r>
              <a:rPr lang="sr-Latn-RS" dirty="0" smtClean="0"/>
              <a:t>Benjy, Quentin, J</a:t>
            </a:r>
            <a:r>
              <a:rPr lang="en-US" dirty="0" smtClean="0"/>
              <a:t>a</a:t>
            </a:r>
            <a:r>
              <a:rPr lang="sr-Latn-RS" dirty="0" smtClean="0"/>
              <a:t>son and Caddy Compson</a:t>
            </a:r>
            <a:endParaRPr lang="en-US" dirty="0"/>
          </a:p>
          <a:p>
            <a:r>
              <a:rPr lang="sr-Latn-RS" dirty="0"/>
              <a:t>t</a:t>
            </a:r>
            <a:r>
              <a:rPr lang="en-US" dirty="0" smtClean="0"/>
              <a:t>he present time distilled into four days – </a:t>
            </a:r>
            <a:r>
              <a:rPr lang="sr-Latn-RS" dirty="0" smtClean="0"/>
              <a:t>four sections</a:t>
            </a:r>
            <a:endParaRPr lang="en-US" dirty="0" smtClean="0"/>
          </a:p>
          <a:p>
            <a:r>
              <a:rPr lang="sr-Latn-RS" dirty="0"/>
              <a:t>t</a:t>
            </a:r>
            <a:r>
              <a:rPr lang="en-US" dirty="0" smtClean="0"/>
              <a:t>he </a:t>
            </a:r>
            <a:r>
              <a:rPr lang="en-US" dirty="0"/>
              <a:t>first fractured story </a:t>
            </a:r>
            <a:r>
              <a:rPr lang="en-US" dirty="0" smtClean="0"/>
              <a:t>1928 </a:t>
            </a:r>
            <a:r>
              <a:rPr lang="sr-Latn-RS" dirty="0" smtClean="0"/>
              <a:t>-</a:t>
            </a:r>
            <a:r>
              <a:rPr lang="en-US" dirty="0" smtClean="0"/>
              <a:t> </a:t>
            </a:r>
            <a:r>
              <a:rPr lang="en-US" dirty="0" err="1" smtClean="0"/>
              <a:t>Benjy</a:t>
            </a:r>
            <a:endParaRPr lang="sr-Latn-RS" dirty="0" smtClean="0"/>
          </a:p>
          <a:p>
            <a:r>
              <a:rPr lang="sr-Latn-RS" dirty="0"/>
              <a:t>s</a:t>
            </a:r>
            <a:r>
              <a:rPr lang="sr-Latn-RS" dirty="0" smtClean="0"/>
              <a:t>econd, </a:t>
            </a:r>
            <a:r>
              <a:rPr lang="en-US" dirty="0" smtClean="0"/>
              <a:t>the </a:t>
            </a:r>
            <a:r>
              <a:rPr lang="en-US" dirty="0"/>
              <a:t>monologue of </a:t>
            </a:r>
            <a:r>
              <a:rPr lang="en-US" dirty="0" smtClean="0"/>
              <a:t>Quentin</a:t>
            </a:r>
            <a:endParaRPr lang="sr-Latn-RS" dirty="0" smtClean="0"/>
          </a:p>
          <a:p>
            <a:r>
              <a:rPr lang="sr-Latn-RS" dirty="0"/>
              <a:t>t</a:t>
            </a:r>
            <a:r>
              <a:rPr lang="sr-Latn-RS" dirty="0" smtClean="0"/>
              <a:t>hird, </a:t>
            </a:r>
            <a:r>
              <a:rPr lang="en-US" dirty="0" smtClean="0"/>
              <a:t>opportunistic Jason</a:t>
            </a:r>
            <a:endParaRPr lang="sr-Latn-RS" dirty="0" smtClean="0"/>
          </a:p>
          <a:p>
            <a:r>
              <a:rPr lang="en-US" dirty="0" smtClean="0"/>
              <a:t>fourth in </a:t>
            </a:r>
            <a:r>
              <a:rPr lang="en-US" dirty="0"/>
              <a:t>the third person and circles around the black servant </a:t>
            </a:r>
            <a:r>
              <a:rPr lang="en-US" dirty="0" err="1" smtClean="0"/>
              <a:t>Dilsey</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normAutofit/>
          </a:bodyPr>
          <a:lstStyle/>
          <a:p>
            <a:r>
              <a:rPr lang="en-US" b="1" dirty="0" smtClean="0"/>
              <a:t>preoccupation </a:t>
            </a:r>
            <a:r>
              <a:rPr lang="en-US" b="1" dirty="0"/>
              <a:t>with time</a:t>
            </a:r>
            <a:r>
              <a:rPr lang="en-US" dirty="0"/>
              <a:t> </a:t>
            </a:r>
            <a:r>
              <a:rPr lang="sr-Latn-RS" dirty="0" smtClean="0"/>
              <a:t>- </a:t>
            </a:r>
            <a:r>
              <a:rPr lang="en-US" dirty="0" smtClean="0"/>
              <a:t>relation </a:t>
            </a:r>
            <a:r>
              <a:rPr lang="en-US" dirty="0"/>
              <a:t>of the past to </a:t>
            </a:r>
            <a:r>
              <a:rPr lang="en-US" dirty="0" smtClean="0"/>
              <a:t>chaotic </a:t>
            </a:r>
            <a:r>
              <a:rPr lang="en-US" dirty="0"/>
              <a:t>present </a:t>
            </a:r>
            <a:endParaRPr lang="sr-Latn-RS" dirty="0" smtClean="0"/>
          </a:p>
          <a:p>
            <a:r>
              <a:rPr lang="en-US" dirty="0" smtClean="0"/>
              <a:t>a </a:t>
            </a:r>
            <a:r>
              <a:rPr lang="en-US" dirty="0"/>
              <a:t>central theme is Quentin’s attempt to arrest both subjective and historical time </a:t>
            </a:r>
            <a:endParaRPr lang="sr-Latn-RS" dirty="0" smtClean="0"/>
          </a:p>
          <a:p>
            <a:r>
              <a:rPr lang="en-US" dirty="0" err="1" smtClean="0"/>
              <a:t>Benjy</a:t>
            </a:r>
            <a:r>
              <a:rPr lang="en-US" dirty="0" smtClean="0"/>
              <a:t> locked </a:t>
            </a:r>
            <a:r>
              <a:rPr lang="en-US" dirty="0"/>
              <a:t>in a single continuous moment of </a:t>
            </a:r>
            <a:r>
              <a:rPr lang="en-US" dirty="0" smtClean="0"/>
              <a:t>time</a:t>
            </a:r>
            <a:endParaRPr lang="sr-Latn-R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lstStyle/>
          <a:p>
            <a:r>
              <a:rPr lang="sr-Latn-RS" dirty="0"/>
              <a:t>t</a:t>
            </a:r>
            <a:r>
              <a:rPr lang="en-US" dirty="0" err="1" smtClean="0"/>
              <a:t>hemes</a:t>
            </a:r>
            <a:r>
              <a:rPr lang="en-US" dirty="0" smtClean="0"/>
              <a:t> and images multiply and give the novel its dense symbolic qualities (like Caddy’s name and the caddie in golf) </a:t>
            </a:r>
            <a:endParaRPr lang="sr-Latn-RS" dirty="0" smtClean="0"/>
          </a:p>
          <a:p>
            <a:r>
              <a:rPr lang="en-US" dirty="0" smtClean="0"/>
              <a:t>constant </a:t>
            </a:r>
            <a:r>
              <a:rPr lang="en-US" dirty="0"/>
              <a:t>narrative impulse to repeat and rehearse the </a:t>
            </a:r>
            <a:r>
              <a:rPr lang="en-US" dirty="0" smtClean="0"/>
              <a:t>past</a:t>
            </a:r>
            <a:endParaRPr lang="sr-Latn-RS" dirty="0" smtClean="0"/>
          </a:p>
          <a:p>
            <a:r>
              <a:rPr lang="sr-Latn-RS" dirty="0"/>
              <a:t>d</a:t>
            </a:r>
            <a:r>
              <a:rPr lang="en-US" dirty="0" err="1" smtClean="0"/>
              <a:t>etermining</a:t>
            </a:r>
            <a:r>
              <a:rPr lang="sr-Latn-RS" dirty="0" smtClean="0"/>
              <a:t> memories those </a:t>
            </a:r>
            <a:r>
              <a:rPr lang="en-US" dirty="0" smtClean="0"/>
              <a:t>of </a:t>
            </a:r>
            <a:r>
              <a:rPr lang="en-US" dirty="0"/>
              <a:t>the woman at the center of their </a:t>
            </a:r>
            <a:r>
              <a:rPr lang="en-US" dirty="0" smtClean="0"/>
              <a:t>childhood</a:t>
            </a:r>
            <a:r>
              <a:rPr lang="sr-Latn-RS" dirty="0"/>
              <a:t> </a:t>
            </a:r>
            <a:r>
              <a:rPr lang="sr-Latn-RS" dirty="0" smtClean="0"/>
              <a:t>-</a:t>
            </a:r>
            <a:r>
              <a:rPr lang="en-US" dirty="0" smtClean="0"/>
              <a:t> </a:t>
            </a:r>
            <a:r>
              <a:rPr lang="en-US" dirty="0"/>
              <a:t>their sister Caddy</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normAutofit/>
          </a:bodyPr>
          <a:lstStyle/>
          <a:p>
            <a:r>
              <a:rPr lang="en-US" b="1" dirty="0" smtClean="0"/>
              <a:t>Caddy</a:t>
            </a:r>
            <a:r>
              <a:rPr lang="sr-Latn-RS" b="1" dirty="0" smtClean="0"/>
              <a:t> </a:t>
            </a:r>
            <a:r>
              <a:rPr lang="en-US" dirty="0" smtClean="0"/>
              <a:t>- </a:t>
            </a:r>
            <a:r>
              <a:rPr lang="en-US" dirty="0"/>
              <a:t>the source and inspiration of this novel closest to his own </a:t>
            </a:r>
            <a:r>
              <a:rPr lang="en-US" dirty="0" smtClean="0"/>
              <a:t>heart</a:t>
            </a:r>
            <a:endParaRPr lang="sr-Latn-RS" dirty="0" smtClean="0"/>
          </a:p>
          <a:p>
            <a:r>
              <a:rPr lang="en-US" dirty="0" smtClean="0"/>
              <a:t>the </a:t>
            </a:r>
            <a:r>
              <a:rPr lang="en-US" dirty="0"/>
              <a:t>single image of </a:t>
            </a:r>
            <a:r>
              <a:rPr lang="sr-Latn-RS" dirty="0" smtClean="0"/>
              <a:t>‘</a:t>
            </a:r>
            <a:r>
              <a:rPr lang="en-US" dirty="0" smtClean="0"/>
              <a:t>young </a:t>
            </a:r>
            <a:r>
              <a:rPr lang="en-US" dirty="0"/>
              <a:t>Caddy’s dirty </a:t>
            </a:r>
            <a:r>
              <a:rPr lang="en-US" dirty="0" smtClean="0"/>
              <a:t>drawers</a:t>
            </a:r>
            <a:r>
              <a:rPr lang="sr-Latn-RS" dirty="0" smtClean="0"/>
              <a:t>’</a:t>
            </a:r>
            <a:r>
              <a:rPr lang="en-US" dirty="0" smtClean="0"/>
              <a:t> </a:t>
            </a:r>
            <a:endParaRPr lang="sr-Latn-RS" dirty="0" smtClean="0"/>
          </a:p>
          <a:p>
            <a:r>
              <a:rPr lang="en-US" dirty="0" smtClean="0"/>
              <a:t>she </a:t>
            </a:r>
            <a:r>
              <a:rPr lang="en-US" dirty="0"/>
              <a:t>is the absent presence and the archetypal male image of a woman at once mother, sister, daughter, and lover, Eve and Lilith, virgin and </a:t>
            </a:r>
            <a:r>
              <a:rPr lang="en-US" dirty="0" smtClean="0"/>
              <a:t>whore</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lstStyle/>
          <a:p>
            <a:r>
              <a:rPr lang="en-US" u="sng" dirty="0" err="1"/>
              <a:t>Benjy’s</a:t>
            </a:r>
            <a:r>
              <a:rPr lang="en-US" u="sng" dirty="0"/>
              <a:t> </a:t>
            </a:r>
            <a:r>
              <a:rPr lang="en-US" u="sng" dirty="0" smtClean="0"/>
              <a:t>section</a:t>
            </a:r>
            <a:endParaRPr lang="sr-Latn-RS" u="sng" dirty="0" smtClean="0"/>
          </a:p>
          <a:p>
            <a:r>
              <a:rPr lang="en-US" dirty="0" smtClean="0"/>
              <a:t>profoundly </a:t>
            </a:r>
            <a:r>
              <a:rPr lang="en-US" dirty="0"/>
              <a:t>autistic, </a:t>
            </a:r>
            <a:r>
              <a:rPr lang="en-US" dirty="0" smtClean="0"/>
              <a:t>closed world</a:t>
            </a:r>
            <a:endParaRPr lang="sr-Latn-RS" dirty="0" smtClean="0"/>
          </a:p>
          <a:p>
            <a:r>
              <a:rPr lang="en-US" dirty="0" smtClean="0"/>
              <a:t>opens </a:t>
            </a:r>
            <a:r>
              <a:rPr lang="en-US" dirty="0"/>
              <a:t>the novel, April </a:t>
            </a:r>
            <a:r>
              <a:rPr lang="sr-Latn-RS" dirty="0" smtClean="0"/>
              <a:t>7</a:t>
            </a:r>
            <a:r>
              <a:rPr lang="en-US" dirty="0" smtClean="0"/>
              <a:t>, </a:t>
            </a:r>
            <a:r>
              <a:rPr lang="en-US" dirty="0" smtClean="0"/>
              <a:t>1928</a:t>
            </a:r>
            <a:endParaRPr lang="sr-Latn-RS" dirty="0" smtClean="0"/>
          </a:p>
          <a:p>
            <a:r>
              <a:rPr lang="en-US" dirty="0" smtClean="0"/>
              <a:t>permeated </a:t>
            </a:r>
            <a:r>
              <a:rPr lang="en-US" dirty="0"/>
              <a:t>with unsettling </a:t>
            </a:r>
            <a:r>
              <a:rPr lang="en-US" dirty="0" smtClean="0"/>
              <a:t>flashbacks</a:t>
            </a:r>
            <a:r>
              <a:rPr lang="sr-Latn-RS" dirty="0" smtClean="0"/>
              <a:t> </a:t>
            </a:r>
          </a:p>
          <a:p>
            <a:r>
              <a:rPr lang="sr-Latn-RS" dirty="0" smtClean="0"/>
              <a:t>shifts indicated by change </a:t>
            </a:r>
            <a:r>
              <a:rPr lang="en-US" dirty="0" smtClean="0"/>
              <a:t>from </a:t>
            </a:r>
            <a:r>
              <a:rPr lang="en-US" dirty="0"/>
              <a:t>Roman type to italic, and his caretakers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normAutofit lnSpcReduction="10000"/>
          </a:bodyPr>
          <a:lstStyle/>
          <a:p>
            <a:r>
              <a:rPr lang="en-US" u="sng" dirty="0" smtClean="0"/>
              <a:t>Quentin’s section </a:t>
            </a:r>
            <a:endParaRPr lang="sr-Latn-RS" u="sng" dirty="0" smtClean="0"/>
          </a:p>
          <a:p>
            <a:r>
              <a:rPr lang="en-US" dirty="0" smtClean="0"/>
              <a:t>June </a:t>
            </a:r>
            <a:r>
              <a:rPr lang="sr-Latn-RS" dirty="0" smtClean="0"/>
              <a:t>2</a:t>
            </a:r>
            <a:r>
              <a:rPr lang="en-US" dirty="0" smtClean="0"/>
              <a:t>, 19</a:t>
            </a:r>
            <a:r>
              <a:rPr lang="sr-Latn-RS" dirty="0" smtClean="0"/>
              <a:t>1</a:t>
            </a:r>
            <a:r>
              <a:rPr lang="en-US" dirty="0" smtClean="0"/>
              <a:t>0</a:t>
            </a:r>
            <a:endParaRPr lang="sr-Latn-RS" dirty="0" smtClean="0"/>
          </a:p>
          <a:p>
            <a:r>
              <a:rPr lang="en-US" dirty="0" smtClean="0"/>
              <a:t>also </a:t>
            </a:r>
            <a:r>
              <a:rPr lang="en-US" dirty="0"/>
              <a:t>impenetrable and </a:t>
            </a:r>
            <a:r>
              <a:rPr lang="en-US" dirty="0" smtClean="0"/>
              <a:t>private</a:t>
            </a:r>
            <a:r>
              <a:rPr lang="sr-Latn-RS" dirty="0" smtClean="0"/>
              <a:t> </a:t>
            </a:r>
          </a:p>
          <a:p>
            <a:r>
              <a:rPr lang="sr-Latn-RS" dirty="0"/>
              <a:t>a</a:t>
            </a:r>
            <a:r>
              <a:rPr lang="en-US" dirty="0" smtClean="0"/>
              <a:t> </a:t>
            </a:r>
            <a:r>
              <a:rPr lang="en-US" dirty="0"/>
              <a:t>Hamlet-like </a:t>
            </a:r>
            <a:r>
              <a:rPr lang="en-US" dirty="0" smtClean="0"/>
              <a:t>figure</a:t>
            </a:r>
            <a:r>
              <a:rPr lang="sr-Latn-RS" dirty="0" smtClean="0"/>
              <a:t>, cursed with high principles </a:t>
            </a:r>
            <a:endParaRPr lang="sr-Latn-RS" dirty="0" smtClean="0"/>
          </a:p>
          <a:p>
            <a:r>
              <a:rPr lang="sr-Latn-RS" dirty="0" smtClean="0"/>
              <a:t>t</a:t>
            </a:r>
            <a:r>
              <a:rPr lang="en-US" dirty="0" smtClean="0"/>
              <a:t>he </a:t>
            </a:r>
            <a:r>
              <a:rPr lang="en-US" dirty="0"/>
              <a:t>day of his suicide </a:t>
            </a:r>
            <a:r>
              <a:rPr lang="sr-Latn-RS" dirty="0" smtClean="0"/>
              <a:t>– only way to stop time</a:t>
            </a:r>
            <a:endParaRPr lang="sr-Latn-RS" dirty="0" smtClean="0"/>
          </a:p>
          <a:p>
            <a:r>
              <a:rPr lang="en-US" dirty="0" smtClean="0"/>
              <a:t>literary </a:t>
            </a:r>
            <a:r>
              <a:rPr lang="en-US" dirty="0"/>
              <a:t>allusions, musings about time and </a:t>
            </a:r>
            <a:r>
              <a:rPr lang="en-US" dirty="0" smtClean="0"/>
              <a:t>death</a:t>
            </a:r>
            <a:endParaRPr lang="sr-Latn-RS" dirty="0" smtClean="0"/>
          </a:p>
          <a:p>
            <a:r>
              <a:rPr lang="en-US" dirty="0" smtClean="0"/>
              <a:t>time </a:t>
            </a:r>
            <a:r>
              <a:rPr lang="en-US" dirty="0"/>
              <a:t>periods can be discerned by references to people and </a:t>
            </a:r>
            <a:r>
              <a:rPr lang="en-US" dirty="0" smtClean="0"/>
              <a:t>places</a:t>
            </a:r>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normAutofit/>
          </a:bodyPr>
          <a:lstStyle/>
          <a:p>
            <a:r>
              <a:rPr lang="en-US" u="sng" dirty="0"/>
              <a:t>Chapter </a:t>
            </a:r>
            <a:r>
              <a:rPr lang="en-US" u="sng" dirty="0" smtClean="0"/>
              <a:t>3</a:t>
            </a:r>
            <a:r>
              <a:rPr lang="sr-Latn-RS" u="sng" dirty="0" smtClean="0"/>
              <a:t>: Jason’s section</a:t>
            </a:r>
          </a:p>
          <a:p>
            <a:r>
              <a:rPr lang="en-US" dirty="0" smtClean="0"/>
              <a:t> </a:t>
            </a:r>
            <a:r>
              <a:rPr lang="en-US" dirty="0"/>
              <a:t>April </a:t>
            </a:r>
            <a:r>
              <a:rPr lang="sr-Latn-RS" dirty="0" smtClean="0"/>
              <a:t>6</a:t>
            </a:r>
            <a:r>
              <a:rPr lang="en-US" dirty="0" smtClean="0"/>
              <a:t>, </a:t>
            </a:r>
            <a:r>
              <a:rPr lang="en-US" dirty="0"/>
              <a:t>1928</a:t>
            </a:r>
            <a:r>
              <a:rPr lang="en-US" dirty="0" smtClean="0"/>
              <a:t>,</a:t>
            </a:r>
            <a:endParaRPr lang="sr-Latn-RS" dirty="0" smtClean="0"/>
          </a:p>
          <a:p>
            <a:r>
              <a:rPr lang="en-US" dirty="0" smtClean="0"/>
              <a:t>resentful</a:t>
            </a:r>
            <a:r>
              <a:rPr lang="en-US" dirty="0"/>
              <a:t>, cynical, </a:t>
            </a:r>
            <a:r>
              <a:rPr lang="en-US" dirty="0" smtClean="0"/>
              <a:t>deceptive</a:t>
            </a:r>
            <a:endParaRPr lang="sr-Latn-RS" dirty="0" smtClean="0"/>
          </a:p>
          <a:p>
            <a:r>
              <a:rPr lang="sr-Latn-RS" dirty="0"/>
              <a:t>n</a:t>
            </a:r>
            <a:r>
              <a:rPr lang="sr-Latn-RS" dirty="0" smtClean="0"/>
              <a:t>o intimacy with C</a:t>
            </a:r>
            <a:r>
              <a:rPr lang="en-US" dirty="0" smtClean="0"/>
              <a:t>a</a:t>
            </a:r>
            <a:r>
              <a:rPr lang="sr-Latn-RS" dirty="0" smtClean="0"/>
              <a:t>ddy </a:t>
            </a:r>
          </a:p>
          <a:p>
            <a:r>
              <a:rPr lang="en-US" dirty="0" smtClean="0"/>
              <a:t>an </a:t>
            </a:r>
            <a:r>
              <a:rPr lang="en-US" dirty="0"/>
              <a:t>embittered person trapped within his own </a:t>
            </a:r>
            <a:r>
              <a:rPr lang="en-US" dirty="0" smtClean="0"/>
              <a:t>rancor</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endParaRPr lang="en-US" dirty="0"/>
          </a:p>
        </p:txBody>
      </p:sp>
      <p:sp>
        <p:nvSpPr>
          <p:cNvPr id="3" name="Content Placeholder 2"/>
          <p:cNvSpPr>
            <a:spLocks noGrp="1"/>
          </p:cNvSpPr>
          <p:nvPr>
            <p:ph idx="1"/>
          </p:nvPr>
        </p:nvSpPr>
        <p:spPr>
          <a:xfrm>
            <a:off x="457200" y="1142984"/>
            <a:ext cx="8229600" cy="4983179"/>
          </a:xfrm>
        </p:spPr>
        <p:txBody>
          <a:bodyPr>
            <a:normAutofit/>
          </a:bodyPr>
          <a:lstStyle/>
          <a:p>
            <a:r>
              <a:rPr lang="en-US" u="sng" dirty="0"/>
              <a:t>Final </a:t>
            </a:r>
            <a:r>
              <a:rPr lang="en-US" u="sng" dirty="0" smtClean="0"/>
              <a:t>section</a:t>
            </a:r>
            <a:endParaRPr lang="sr-Latn-RS" u="sng" dirty="0" smtClean="0"/>
          </a:p>
          <a:p>
            <a:r>
              <a:rPr lang="en-US" dirty="0" smtClean="0"/>
              <a:t>April </a:t>
            </a:r>
            <a:r>
              <a:rPr lang="en-US" dirty="0"/>
              <a:t>Eighth, </a:t>
            </a:r>
            <a:r>
              <a:rPr lang="en-US" dirty="0" smtClean="0"/>
              <a:t>1928</a:t>
            </a:r>
            <a:endParaRPr lang="sr-Latn-RS" dirty="0" smtClean="0"/>
          </a:p>
          <a:p>
            <a:r>
              <a:rPr lang="en-US" dirty="0" smtClean="0"/>
              <a:t>told </a:t>
            </a:r>
            <a:r>
              <a:rPr lang="en-US" dirty="0"/>
              <a:t>in third </a:t>
            </a:r>
            <a:r>
              <a:rPr lang="en-US" dirty="0" smtClean="0"/>
              <a:t>person</a:t>
            </a:r>
            <a:endParaRPr lang="sr-Latn-RS" dirty="0" smtClean="0"/>
          </a:p>
          <a:p>
            <a:r>
              <a:rPr lang="sr-Latn-RS" dirty="0" smtClean="0"/>
              <a:t>t</a:t>
            </a:r>
            <a:r>
              <a:rPr lang="en-US" dirty="0" smtClean="0"/>
              <a:t>he </a:t>
            </a:r>
            <a:r>
              <a:rPr lang="en-US" dirty="0"/>
              <a:t>closed circle of the interior monologue broken </a:t>
            </a:r>
            <a:endParaRPr lang="sr-Latn-RS" dirty="0" smtClean="0"/>
          </a:p>
          <a:p>
            <a:r>
              <a:rPr lang="en-US" dirty="0" err="1" smtClean="0"/>
              <a:t>Dilsey</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endParaRPr lang="en-US" sz="1800" dirty="0"/>
          </a:p>
        </p:txBody>
      </p:sp>
      <p:sp>
        <p:nvSpPr>
          <p:cNvPr id="3" name="Content Placeholder 2"/>
          <p:cNvSpPr>
            <a:spLocks noGrp="1"/>
          </p:cNvSpPr>
          <p:nvPr>
            <p:ph idx="1"/>
          </p:nvPr>
        </p:nvSpPr>
        <p:spPr>
          <a:xfrm>
            <a:off x="457200" y="1142984"/>
            <a:ext cx="8229600" cy="4983179"/>
          </a:xfrm>
        </p:spPr>
        <p:txBody>
          <a:bodyPr>
            <a:normAutofit/>
          </a:bodyPr>
          <a:lstStyle/>
          <a:p>
            <a:r>
              <a:rPr lang="en-US" dirty="0"/>
              <a:t>‘I’m telling the same story over and over which is myself and the world.’ </a:t>
            </a:r>
            <a:endParaRPr lang="sr-Latn-RS" dirty="0" smtClean="0"/>
          </a:p>
          <a:p>
            <a:r>
              <a:rPr lang="sr-Latn-RS" dirty="0"/>
              <a:t>w</a:t>
            </a:r>
            <a:r>
              <a:rPr lang="en-US" dirty="0" err="1" smtClean="0"/>
              <a:t>riting</a:t>
            </a:r>
            <a:r>
              <a:rPr lang="en-US" dirty="0" smtClean="0"/>
              <a:t> </a:t>
            </a:r>
            <a:r>
              <a:rPr lang="en-US" dirty="0"/>
              <a:t>as a revelation of writer’s secret life, as his or her dark twin </a:t>
            </a:r>
            <a:endParaRPr lang="sr-Latn-RS" dirty="0" smtClean="0"/>
          </a:p>
          <a:p>
            <a:r>
              <a:rPr lang="sr-Latn-RS" dirty="0" smtClean="0"/>
              <a:t>r</a:t>
            </a:r>
            <a:r>
              <a:rPr lang="en-US" dirty="0" err="1" smtClean="0"/>
              <a:t>epetition</a:t>
            </a:r>
            <a:r>
              <a:rPr lang="en-US" dirty="0" smtClean="0"/>
              <a:t> as </a:t>
            </a:r>
            <a:r>
              <a:rPr lang="en-US" dirty="0"/>
              <a:t>rediscovery </a:t>
            </a:r>
            <a:endParaRPr lang="sr-Latn-RS" dirty="0" smtClean="0"/>
          </a:p>
          <a:p>
            <a:r>
              <a:rPr lang="en-US" dirty="0" smtClean="0"/>
              <a:t>art </a:t>
            </a:r>
            <a:r>
              <a:rPr lang="en-US" dirty="0"/>
              <a:t>not of omission </a:t>
            </a:r>
            <a:r>
              <a:rPr lang="en-US" dirty="0" smtClean="0"/>
              <a:t>but </a:t>
            </a:r>
            <a:r>
              <a:rPr lang="en-US" dirty="0"/>
              <a:t>of </a:t>
            </a:r>
            <a:r>
              <a:rPr lang="en-US" dirty="0" smtClean="0"/>
              <a:t>reinvention</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normAutofit fontScale="85000" lnSpcReduction="20000"/>
          </a:bodyPr>
          <a:lstStyle/>
          <a:p>
            <a:r>
              <a:rPr lang="en-US" sz="4000" dirty="0"/>
              <a:t>The </a:t>
            </a:r>
            <a:r>
              <a:rPr lang="en-US" sz="4000" dirty="0" smtClean="0"/>
              <a:t>narrative</a:t>
            </a:r>
            <a:r>
              <a:rPr lang="sr-Latn-RS" sz="4000" dirty="0" smtClean="0"/>
              <a:t>/literary</a:t>
            </a:r>
            <a:r>
              <a:rPr lang="en-US" sz="4000" dirty="0" smtClean="0"/>
              <a:t> </a:t>
            </a:r>
            <a:r>
              <a:rPr lang="en-US" sz="4000" dirty="0"/>
              <a:t>technique of the INTERIOR MONOLOGUE </a:t>
            </a:r>
            <a:r>
              <a:rPr lang="sr-Latn-RS" sz="4000" dirty="0" smtClean="0"/>
              <a:t>or STREAM OF </a:t>
            </a:r>
            <a:r>
              <a:rPr lang="sr-Latn-RS" sz="4000" dirty="0" smtClean="0"/>
              <a:t>CONSCIOUSNESS monologue/method:</a:t>
            </a:r>
          </a:p>
          <a:p>
            <a:r>
              <a:rPr lang="en-US" sz="4000" dirty="0" smtClean="0"/>
              <a:t>"</a:t>
            </a:r>
            <a:r>
              <a:rPr lang="en-US" sz="4000" dirty="0" smtClean="0"/>
              <a:t>while an interior monologue may mirror all the half thoughts, impressions, and associations that impinge upon the character's consciousness, it may also be restricted to an organized presentation of that character's rational thoughts</a:t>
            </a:r>
            <a:r>
              <a:rPr lang="en-US" sz="4000" dirty="0" smtClean="0"/>
              <a:t>"</a:t>
            </a:r>
            <a:r>
              <a:rPr lang="sr-Latn-RS" sz="4000" dirty="0" smtClean="0"/>
              <a:t> </a:t>
            </a:r>
            <a:endParaRPr lang="sr-Latn-RS" sz="4000" dirty="0" smtClean="0"/>
          </a:p>
          <a:p>
            <a:r>
              <a:rPr lang="en-US" sz="4000" dirty="0" smtClean="0"/>
              <a:t>combined </a:t>
            </a:r>
            <a:r>
              <a:rPr lang="en-US" sz="4000" dirty="0"/>
              <a:t>with first person narration </a:t>
            </a:r>
            <a:endParaRPr lang="sr-Latn-RS" sz="4000" dirty="0" smtClean="0"/>
          </a:p>
          <a:p>
            <a:r>
              <a:rPr lang="en-US" sz="4000" dirty="0" smtClean="0"/>
              <a:t>serious </a:t>
            </a:r>
            <a:r>
              <a:rPr lang="en-US" sz="4000" dirty="0"/>
              <a:t>interpretative </a:t>
            </a:r>
            <a:r>
              <a:rPr lang="en-US" sz="4000" dirty="0" smtClean="0"/>
              <a:t>challenges</a:t>
            </a:r>
            <a:endParaRPr lang="sr-Latn-RS" sz="40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pic>
        <p:nvPicPr>
          <p:cNvPr id="4" name="Content Placeholder 3" descr="Capture examples.PNG"/>
          <p:cNvPicPr>
            <a:picLocks noGrp="1" noChangeAspect="1"/>
          </p:cNvPicPr>
          <p:nvPr>
            <p:ph idx="1"/>
          </p:nvPr>
        </p:nvPicPr>
        <p:blipFill>
          <a:blip r:embed="rId2">
            <a:duotone>
              <a:prstClr val="black"/>
              <a:schemeClr val="accent1">
                <a:tint val="45000"/>
                <a:satMod val="400000"/>
              </a:schemeClr>
            </a:duotone>
          </a:blip>
          <a:stretch>
            <a:fillRect/>
          </a:stretch>
        </p:blipFill>
        <p:spPr>
          <a:xfrm>
            <a:off x="642910" y="1000108"/>
            <a:ext cx="8143931" cy="512605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title – adapted from </a:t>
            </a:r>
            <a:r>
              <a:rPr lang="en-US" i="1" dirty="0"/>
              <a:t>Macbeth </a:t>
            </a:r>
            <a:r>
              <a:rPr lang="en-US" dirty="0"/>
              <a:t>where Macbeth describes life as ‘a </a:t>
            </a:r>
            <a:r>
              <a:rPr lang="sr-Latn-RS" dirty="0" smtClean="0"/>
              <a:t>tale</a:t>
            </a:r>
            <a:r>
              <a:rPr lang="en-US" dirty="0" smtClean="0"/>
              <a:t> </a:t>
            </a:r>
            <a:r>
              <a:rPr lang="en-US" dirty="0"/>
              <a:t>told by an idiot, full of sound and fury, signifying nothing</a:t>
            </a:r>
            <a:r>
              <a:rPr lang="en-US" dirty="0" smtClean="0"/>
              <a:t>’</a:t>
            </a:r>
            <a:endParaRPr lang="sr-Latn-RS" dirty="0" smtClean="0"/>
          </a:p>
          <a:p>
            <a:r>
              <a:rPr lang="en-US" dirty="0" smtClean="0"/>
              <a:t>easily </a:t>
            </a:r>
            <a:r>
              <a:rPr lang="en-US" dirty="0"/>
              <a:t>relates to </a:t>
            </a:r>
            <a:r>
              <a:rPr lang="en-US" dirty="0" err="1"/>
              <a:t>Benjy’s</a:t>
            </a:r>
            <a:r>
              <a:rPr lang="en-US" dirty="0"/>
              <a:t> section and applies especially to him, but also works on the entire novel covering the whole family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142984"/>
            <a:ext cx="8229600" cy="4983179"/>
          </a:xfrm>
        </p:spPr>
        <p:txBody>
          <a:bodyPr>
            <a:normAutofit fontScale="85000" lnSpcReduction="10000"/>
          </a:bodyPr>
          <a:lstStyle/>
          <a:p>
            <a:r>
              <a:rPr lang="en-US" dirty="0" smtClean="0"/>
              <a:t>the </a:t>
            </a:r>
            <a:r>
              <a:rPr lang="en-US" dirty="0"/>
              <a:t>novel concerns the collapse of the </a:t>
            </a:r>
            <a:r>
              <a:rPr lang="en-US" dirty="0" err="1"/>
              <a:t>Compson</a:t>
            </a:r>
            <a:r>
              <a:rPr lang="en-US" dirty="0"/>
              <a:t> family and portrays sense of loss, longing, and </a:t>
            </a:r>
            <a:r>
              <a:rPr lang="en-US" dirty="0" smtClean="0"/>
              <a:t>despair</a:t>
            </a:r>
            <a:endParaRPr lang="sr-Latn-RS" dirty="0" smtClean="0"/>
          </a:p>
          <a:p>
            <a:r>
              <a:rPr lang="en-US" dirty="0" smtClean="0"/>
              <a:t>each </a:t>
            </a:r>
            <a:r>
              <a:rPr lang="en-US" dirty="0"/>
              <a:t>brother caught in the web of memories and unfulfilled </a:t>
            </a:r>
            <a:r>
              <a:rPr lang="en-US" dirty="0" smtClean="0"/>
              <a:t>longings</a:t>
            </a:r>
            <a:r>
              <a:rPr lang="sr-Latn-RS" dirty="0" smtClean="0"/>
              <a:t> (</a:t>
            </a:r>
            <a:r>
              <a:rPr lang="en-US" dirty="0" err="1" smtClean="0"/>
              <a:t>Benjy</a:t>
            </a:r>
            <a:r>
              <a:rPr lang="sr-Latn-RS" dirty="0" smtClean="0"/>
              <a:t>, </a:t>
            </a:r>
            <a:r>
              <a:rPr lang="en-US" dirty="0" smtClean="0"/>
              <a:t>Quentin</a:t>
            </a:r>
            <a:r>
              <a:rPr lang="sr-Latn-RS" dirty="0" smtClean="0"/>
              <a:t>, </a:t>
            </a:r>
            <a:r>
              <a:rPr lang="en-US" dirty="0" smtClean="0"/>
              <a:t>Jason</a:t>
            </a:r>
            <a:r>
              <a:rPr lang="sr-Latn-RS" dirty="0" smtClean="0"/>
              <a:t>)</a:t>
            </a:r>
          </a:p>
          <a:p>
            <a:r>
              <a:rPr lang="en-US" dirty="0" smtClean="0"/>
              <a:t>Caddy finds </a:t>
            </a:r>
            <a:r>
              <a:rPr lang="en-US" dirty="0"/>
              <a:t>an outlet </a:t>
            </a:r>
            <a:r>
              <a:rPr lang="en-US" dirty="0" smtClean="0"/>
              <a:t>in </a:t>
            </a:r>
            <a:r>
              <a:rPr lang="en-US" dirty="0"/>
              <a:t>sexual </a:t>
            </a:r>
            <a:r>
              <a:rPr lang="en-US" dirty="0" smtClean="0"/>
              <a:t>activity</a:t>
            </a:r>
            <a:r>
              <a:rPr lang="sr-Latn-RS" dirty="0" smtClean="0"/>
              <a:t> (</a:t>
            </a:r>
            <a:r>
              <a:rPr lang="en-US" dirty="0" smtClean="0"/>
              <a:t>the </a:t>
            </a:r>
            <a:r>
              <a:rPr lang="en-US" dirty="0"/>
              <a:t>same can be said about her </a:t>
            </a:r>
            <a:r>
              <a:rPr lang="en-US" dirty="0" smtClean="0"/>
              <a:t>daughter</a:t>
            </a:r>
            <a:r>
              <a:rPr lang="sr-Latn-RS" dirty="0" smtClean="0"/>
              <a:t>)</a:t>
            </a:r>
            <a:r>
              <a:rPr lang="en-US" dirty="0" smtClean="0"/>
              <a:t> </a:t>
            </a:r>
            <a:endParaRPr lang="sr-Latn-RS" dirty="0" smtClean="0"/>
          </a:p>
          <a:p>
            <a:r>
              <a:rPr lang="sr-Latn-RS" dirty="0" smtClean="0"/>
              <a:t>Faulkner: </a:t>
            </a:r>
            <a:r>
              <a:rPr lang="en-US" dirty="0" smtClean="0"/>
              <a:t>‘a </a:t>
            </a:r>
            <a:r>
              <a:rPr lang="en-US" dirty="0"/>
              <a:t>tragedy of two lost women: Caddy and her daughter</a:t>
            </a:r>
            <a:r>
              <a:rPr lang="en-US" dirty="0" smtClean="0"/>
              <a:t>’</a:t>
            </a:r>
            <a:r>
              <a:rPr lang="sr-Latn-RS" dirty="0" smtClean="0"/>
              <a:t> </a:t>
            </a:r>
            <a:r>
              <a:rPr lang="en-US" dirty="0" smtClean="0"/>
              <a:t> </a:t>
            </a:r>
            <a:r>
              <a:rPr lang="en-US" dirty="0"/>
              <a:t>– initial image </a:t>
            </a:r>
            <a:r>
              <a:rPr lang="en-US" dirty="0" smtClean="0"/>
              <a:t>‘</a:t>
            </a:r>
            <a:r>
              <a:rPr lang="en-US" dirty="0"/>
              <a:t>replaced by another image of a motherless and fatherless girl climbing down the </a:t>
            </a:r>
            <a:r>
              <a:rPr lang="en-US" dirty="0" err="1"/>
              <a:t>rainpipe</a:t>
            </a:r>
            <a:r>
              <a:rPr lang="en-US" dirty="0"/>
              <a:t> to escape from the only home she had, where she had never been offered love or affection or understanding’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normAutofit fontScale="70000" lnSpcReduction="20000"/>
          </a:bodyPr>
          <a:lstStyle/>
          <a:p>
            <a:r>
              <a:rPr lang="en-US" sz="3400" dirty="0" smtClean="0"/>
              <a:t>M</a:t>
            </a:r>
            <a:r>
              <a:rPr lang="sr-Latn-RS" sz="3400" dirty="0" smtClean="0"/>
              <a:t>ore of the </a:t>
            </a:r>
            <a:r>
              <a:rPr lang="en-US" sz="3400" dirty="0" smtClean="0"/>
              <a:t>American </a:t>
            </a:r>
            <a:r>
              <a:rPr lang="en-US" sz="3400" dirty="0"/>
              <a:t>novel in the 1920s </a:t>
            </a:r>
            <a:r>
              <a:rPr lang="en-US" sz="3400" dirty="0" smtClean="0"/>
              <a:t>– </a:t>
            </a:r>
            <a:r>
              <a:rPr lang="en-US" sz="3400" dirty="0" err="1" smtClean="0"/>
              <a:t>e.e.cummings’s</a:t>
            </a:r>
            <a:r>
              <a:rPr lang="en-US" sz="3400" dirty="0" smtClean="0"/>
              <a:t> </a:t>
            </a:r>
            <a:r>
              <a:rPr lang="en-US" sz="3400" i="1" dirty="0"/>
              <a:t>The Enormous Room, </a:t>
            </a:r>
            <a:r>
              <a:rPr lang="en-US" sz="3400" dirty="0"/>
              <a:t>Gertrude Stein’s </a:t>
            </a:r>
            <a:r>
              <a:rPr lang="en-US" sz="3400" i="1" dirty="0"/>
              <a:t>The Making of Americans, </a:t>
            </a:r>
            <a:r>
              <a:rPr lang="en-US" sz="3400" dirty="0"/>
              <a:t>John Dos </a:t>
            </a:r>
            <a:r>
              <a:rPr lang="en-US" sz="3400" dirty="0" err="1"/>
              <a:t>Passos’s</a:t>
            </a:r>
            <a:r>
              <a:rPr lang="en-US" sz="3400" dirty="0"/>
              <a:t> </a:t>
            </a:r>
            <a:r>
              <a:rPr lang="en-US" sz="3400" i="1" dirty="0"/>
              <a:t>Manhattan Transfer </a:t>
            </a:r>
            <a:endParaRPr lang="sr-Latn-RS" sz="3400" i="1" dirty="0" smtClean="0"/>
          </a:p>
          <a:p>
            <a:r>
              <a:rPr lang="en-US" sz="3400" dirty="0" smtClean="0"/>
              <a:t>one </a:t>
            </a:r>
            <a:r>
              <a:rPr lang="en-US" sz="3400" dirty="0"/>
              <a:t>of the most remarkable periods of American literary </a:t>
            </a:r>
            <a:r>
              <a:rPr lang="en-US" sz="3400" dirty="0" smtClean="0"/>
              <a:t>history </a:t>
            </a:r>
            <a:r>
              <a:rPr lang="sr-Latn-RS" sz="3400" dirty="0" smtClean="0"/>
              <a:t>- </a:t>
            </a:r>
            <a:r>
              <a:rPr lang="en-US" sz="3400" dirty="0" smtClean="0"/>
              <a:t>an </a:t>
            </a:r>
            <a:r>
              <a:rPr lang="en-US" sz="3400" dirty="0"/>
              <a:t>atmosphere of innovation </a:t>
            </a:r>
            <a:r>
              <a:rPr lang="sr-Latn-RS" sz="3400" dirty="0" smtClean="0"/>
              <a:t>comparable to </a:t>
            </a:r>
            <a:r>
              <a:rPr lang="en-US" sz="3400" dirty="0" smtClean="0"/>
              <a:t>the </a:t>
            </a:r>
            <a:r>
              <a:rPr lang="en-US" sz="3400" dirty="0"/>
              <a:t>new </a:t>
            </a:r>
            <a:r>
              <a:rPr lang="en-US" sz="3400" dirty="0" smtClean="0"/>
              <a:t>poetry</a:t>
            </a:r>
            <a:endParaRPr lang="sr-Latn-RS" sz="3400" dirty="0" smtClean="0"/>
          </a:p>
          <a:p>
            <a:r>
              <a:rPr lang="en-US" sz="3400" dirty="0" smtClean="0"/>
              <a:t>withdrawal </a:t>
            </a:r>
            <a:r>
              <a:rPr lang="en-US" sz="3400" dirty="0"/>
              <a:t>to Europe or </a:t>
            </a:r>
            <a:r>
              <a:rPr lang="en-US" sz="3400" dirty="0" smtClean="0"/>
              <a:t>bohemian </a:t>
            </a:r>
            <a:r>
              <a:rPr lang="en-US" sz="3400" dirty="0"/>
              <a:t>separation from a </a:t>
            </a:r>
            <a:r>
              <a:rPr lang="en-US" sz="3400" dirty="0" smtClean="0"/>
              <a:t>culture</a:t>
            </a:r>
            <a:r>
              <a:rPr lang="sr-Latn-RS" sz="3400" dirty="0" smtClean="0"/>
              <a:t> </a:t>
            </a:r>
            <a:r>
              <a:rPr lang="en-US" sz="3400" dirty="0" smtClean="0"/>
              <a:t>hostile </a:t>
            </a:r>
            <a:r>
              <a:rPr lang="en-US" sz="3400" dirty="0"/>
              <a:t>to </a:t>
            </a:r>
            <a:r>
              <a:rPr lang="en-US" sz="3400" dirty="0" smtClean="0"/>
              <a:t>art</a:t>
            </a:r>
            <a:r>
              <a:rPr lang="sr-Latn-RS" sz="3400" dirty="0" smtClean="0"/>
              <a:t> ends up in ass</a:t>
            </a:r>
            <a:r>
              <a:rPr lang="en-US" sz="3400" dirty="0" err="1" smtClean="0"/>
              <a:t>imilat</a:t>
            </a:r>
            <a:r>
              <a:rPr lang="sr-Latn-RS" sz="3400" dirty="0" smtClean="0"/>
              <a:t>ion </a:t>
            </a:r>
            <a:r>
              <a:rPr lang="en-US" sz="3400" dirty="0" smtClean="0"/>
              <a:t>of </a:t>
            </a:r>
            <a:r>
              <a:rPr lang="en-US" sz="3400" dirty="0"/>
              <a:t>the cultural despair and the sense of historical crisis </a:t>
            </a:r>
            <a:r>
              <a:rPr lang="sr-Latn-RS" sz="3400" dirty="0" smtClean="0"/>
              <a:t>‘</a:t>
            </a:r>
            <a:r>
              <a:rPr lang="en-US" sz="3400" dirty="0" smtClean="0"/>
              <a:t>Modern</a:t>
            </a:r>
            <a:r>
              <a:rPr lang="sr-Latn-RS" sz="3400" dirty="0" smtClean="0"/>
              <a:t>’</a:t>
            </a:r>
            <a:r>
              <a:rPr lang="en-US" sz="3400" dirty="0" smtClean="0"/>
              <a:t> temper</a:t>
            </a:r>
            <a:endParaRPr lang="en-US" sz="3400" dirty="0"/>
          </a:p>
          <a:p>
            <a:r>
              <a:rPr lang="en-US" sz="3400" dirty="0" smtClean="0"/>
              <a:t>Hemingway international </a:t>
            </a:r>
            <a:r>
              <a:rPr lang="en-US" sz="3400" dirty="0"/>
              <a:t>success, Fitzgerald </a:t>
            </a:r>
            <a:r>
              <a:rPr lang="en-US" sz="3400" dirty="0" smtClean="0"/>
              <a:t>belated </a:t>
            </a:r>
            <a:r>
              <a:rPr lang="en-US" sz="3400" dirty="0"/>
              <a:t>recognition, and Faulkner acclaimed as one of the most significant Modern </a:t>
            </a:r>
            <a:r>
              <a:rPr lang="en-US" sz="3400" dirty="0" smtClean="0"/>
              <a:t>experimentalists.</a:t>
            </a:r>
            <a:endParaRPr lang="sr-Latn-RS" sz="3400" dirty="0" smtClean="0"/>
          </a:p>
          <a:p>
            <a:r>
              <a:rPr lang="sr-Latn-RS" sz="3400" dirty="0" smtClean="0"/>
              <a:t>t</a:t>
            </a:r>
            <a:r>
              <a:rPr lang="en-US" sz="3400" dirty="0" smtClean="0"/>
              <a:t>hey revealed </a:t>
            </a:r>
            <a:r>
              <a:rPr lang="en-US" sz="3400" dirty="0"/>
              <a:t>the existential crisis of the age, but also sense of wonder still possessed, what Fitzgerald expressed in his last passages in </a:t>
            </a:r>
            <a:r>
              <a:rPr lang="en-US" sz="3400" i="1" dirty="0"/>
              <a:t>The Great Gatsby: </a:t>
            </a:r>
            <a:r>
              <a:rPr lang="en-US" sz="3400" dirty="0"/>
              <a:t>‘So we beat on, boats against the current, borne back ceaselessly into the past</a:t>
            </a:r>
            <a:r>
              <a:rPr lang="en-US" sz="3400" dirty="0" smtClean="0"/>
              <a:t>.’</a:t>
            </a:r>
            <a:endParaRPr lang="en-US" sz="3400"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endParaRPr lang="en-US" dirty="0"/>
          </a:p>
        </p:txBody>
      </p:sp>
      <p:sp>
        <p:nvSpPr>
          <p:cNvPr id="3" name="Content Placeholder 2"/>
          <p:cNvSpPr>
            <a:spLocks noGrp="1"/>
          </p:cNvSpPr>
          <p:nvPr>
            <p:ph idx="1"/>
          </p:nvPr>
        </p:nvSpPr>
        <p:spPr>
          <a:xfrm>
            <a:off x="457200" y="928670"/>
            <a:ext cx="8229600" cy="5197493"/>
          </a:xfrm>
        </p:spPr>
        <p:txBody>
          <a:bodyPr/>
          <a:lstStyle/>
          <a:p>
            <a:r>
              <a:rPr lang="sr-Latn-RS" dirty="0" smtClean="0"/>
              <a:t>Sources:</a:t>
            </a:r>
          </a:p>
          <a:p>
            <a:r>
              <a:rPr lang="sr-Latn-RS" i="1" dirty="0" smtClean="0"/>
              <a:t>From Puritanism to Postmodernism</a:t>
            </a:r>
          </a:p>
          <a:p>
            <a:r>
              <a:rPr lang="sr-Latn-RS" i="1" dirty="0" smtClean="0"/>
              <a:t>A Brief History of American Literature</a:t>
            </a:r>
          </a:p>
          <a:p>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endParaRPr lang="en-US" dirty="0"/>
          </a:p>
        </p:txBody>
      </p:sp>
      <p:sp>
        <p:nvSpPr>
          <p:cNvPr id="3" name="Content Placeholder 2"/>
          <p:cNvSpPr>
            <a:spLocks noGrp="1"/>
          </p:cNvSpPr>
          <p:nvPr>
            <p:ph idx="1"/>
          </p:nvPr>
        </p:nvSpPr>
        <p:spPr>
          <a:xfrm>
            <a:off x="457200" y="1071546"/>
            <a:ext cx="8229600" cy="5054617"/>
          </a:xfrm>
        </p:spPr>
        <p:txBody>
          <a:bodyPr>
            <a:normAutofit/>
          </a:bodyPr>
          <a:lstStyle/>
          <a:p>
            <a:r>
              <a:rPr lang="en-US" dirty="0" smtClean="0"/>
              <a:t>brought energy </a:t>
            </a:r>
            <a:r>
              <a:rPr lang="sr-Latn-RS" dirty="0" smtClean="0"/>
              <a:t>to </a:t>
            </a:r>
            <a:r>
              <a:rPr lang="en-US" dirty="0" smtClean="0"/>
              <a:t>tradition </a:t>
            </a:r>
            <a:r>
              <a:rPr lang="en-US" dirty="0"/>
              <a:t>of American Southern </a:t>
            </a:r>
            <a:r>
              <a:rPr lang="en-US" dirty="0" smtClean="0"/>
              <a:t>fiction</a:t>
            </a:r>
            <a:r>
              <a:rPr lang="sr-Latn-RS" dirty="0" smtClean="0"/>
              <a:t> </a:t>
            </a:r>
          </a:p>
          <a:p>
            <a:r>
              <a:rPr lang="en-US" dirty="0" smtClean="0"/>
              <a:t>one </a:t>
            </a:r>
            <a:r>
              <a:rPr lang="en-US" dirty="0" smtClean="0"/>
              <a:t>main source of his writing </a:t>
            </a:r>
            <a:r>
              <a:rPr lang="sr-Latn-RS" dirty="0" smtClean="0"/>
              <a:t>: </a:t>
            </a:r>
            <a:r>
              <a:rPr lang="en-US" dirty="0" smtClean="0"/>
              <a:t>the </a:t>
            </a:r>
            <a:r>
              <a:rPr lang="en-US" dirty="0" smtClean="0"/>
              <a:t>impact of </a:t>
            </a:r>
            <a:r>
              <a:rPr lang="en-US" dirty="0" err="1" smtClean="0"/>
              <a:t>th</a:t>
            </a:r>
            <a:r>
              <a:rPr lang="sr-Latn-RS" dirty="0" smtClean="0"/>
              <a:t>e</a:t>
            </a:r>
            <a:r>
              <a:rPr lang="en-US" dirty="0" smtClean="0"/>
              <a:t> terrible defeat that had wasted the </a:t>
            </a:r>
            <a:r>
              <a:rPr lang="en-US" dirty="0" smtClean="0"/>
              <a:t>South</a:t>
            </a:r>
            <a:endParaRPr lang="en-US" dirty="0"/>
          </a:p>
          <a:p>
            <a:r>
              <a:rPr lang="en-US" dirty="0" smtClean="0"/>
              <a:t>emerged </a:t>
            </a:r>
            <a:r>
              <a:rPr lang="en-US" dirty="0"/>
              <a:t>from distinctive, defeated nature of Southern history, its great chivalric and rural tradition broken apart by the American Civil </a:t>
            </a:r>
            <a:r>
              <a:rPr lang="en-US" dirty="0" smtClean="0"/>
              <a:t>War</a:t>
            </a:r>
            <a:r>
              <a:rPr lang="sr-Latn-RS" dirty="0" smtClean="0"/>
              <a:t> (1861-1865)</a:t>
            </a:r>
            <a:endParaRPr lang="sr-Latn-RS" dirty="0" smtClean="0"/>
          </a:p>
          <a:p>
            <a:r>
              <a:rPr lang="en-US" dirty="0" smtClean="0"/>
              <a:t>essentially a Southern writer </a:t>
            </a:r>
            <a:endParaRPr lang="sr-Latn-R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071546"/>
            <a:ext cx="8229600" cy="5054617"/>
          </a:xfrm>
        </p:spPr>
        <p:txBody>
          <a:bodyPr/>
          <a:lstStyle/>
          <a:p>
            <a:r>
              <a:rPr lang="en-US" dirty="0"/>
              <a:t>Another was the impact of Romantic, Decadent and modern </a:t>
            </a:r>
            <a:r>
              <a:rPr lang="en-US" dirty="0" smtClean="0"/>
              <a:t>literature</a:t>
            </a:r>
            <a:r>
              <a:rPr lang="sr-Latn-RS" dirty="0" smtClean="0"/>
              <a:t> </a:t>
            </a:r>
          </a:p>
          <a:p>
            <a:r>
              <a:rPr lang="en-US" dirty="0" smtClean="0"/>
              <a:t>Sherwood A</a:t>
            </a:r>
            <a:r>
              <a:rPr lang="sr-Latn-RS" dirty="0" smtClean="0"/>
              <a:t>nderson</a:t>
            </a:r>
          </a:p>
          <a:p>
            <a:r>
              <a:rPr lang="en-US" dirty="0" smtClean="0"/>
              <a:t>Keats </a:t>
            </a:r>
            <a:r>
              <a:rPr lang="en-US" dirty="0"/>
              <a:t>and the French </a:t>
            </a:r>
            <a:r>
              <a:rPr lang="en-US" dirty="0" smtClean="0"/>
              <a:t>decadents</a:t>
            </a:r>
            <a:endParaRPr lang="sr-Latn-RS" dirty="0" smtClean="0"/>
          </a:p>
          <a:p>
            <a:r>
              <a:rPr lang="en-US" dirty="0" smtClean="0"/>
              <a:t>James Joyce</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00100" y="1142984"/>
            <a:ext cx="7215238" cy="4983163"/>
          </a:xfrm>
        </p:spPr>
        <p:txBody>
          <a:bodyPr>
            <a:normAutofit/>
          </a:bodyPr>
          <a:lstStyle/>
          <a:p>
            <a:r>
              <a:rPr lang="en-US" u="sng" dirty="0"/>
              <a:t>His beginning work:</a:t>
            </a:r>
            <a:endParaRPr lang="en-US" dirty="0"/>
          </a:p>
          <a:p>
            <a:r>
              <a:rPr lang="en-US" i="1" dirty="0"/>
              <a:t>Soldier's Pay </a:t>
            </a:r>
            <a:r>
              <a:rPr lang="en-US" dirty="0"/>
              <a:t>(1926</a:t>
            </a:r>
            <a:r>
              <a:rPr lang="en-US" dirty="0" smtClean="0"/>
              <a:t>)</a:t>
            </a:r>
            <a:endParaRPr lang="en-US" dirty="0"/>
          </a:p>
          <a:p>
            <a:r>
              <a:rPr lang="en-US" i="1" dirty="0"/>
              <a:t>Mosquitoes </a:t>
            </a:r>
            <a:r>
              <a:rPr lang="en-US" dirty="0"/>
              <a:t>(1927</a:t>
            </a:r>
            <a:r>
              <a:rPr lang="en-US" dirty="0" smtClean="0"/>
              <a:t>)</a:t>
            </a:r>
            <a:endParaRPr lang="en-US" dirty="0"/>
          </a:p>
          <a:p>
            <a:r>
              <a:rPr lang="en-US" i="1" dirty="0" err="1"/>
              <a:t>Sartoris</a:t>
            </a:r>
            <a:r>
              <a:rPr lang="en-US" i="1" dirty="0"/>
              <a:t> </a:t>
            </a:r>
            <a:r>
              <a:rPr lang="en-US" dirty="0"/>
              <a:t>(1929) </a:t>
            </a:r>
            <a:r>
              <a:rPr lang="sr-Latn-RS" dirty="0" smtClean="0"/>
              <a:t>– a watershed  </a:t>
            </a:r>
          </a:p>
          <a:p>
            <a:pPr marL="742950" lvl="2" indent="-342900"/>
            <a:r>
              <a:rPr lang="en-US" dirty="0" smtClean="0"/>
              <a:t>abundance of social and historical material that was to serve Faulkner as groundwork</a:t>
            </a:r>
          </a:p>
          <a:p>
            <a:endParaRPr lang="sr-Latn-R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b="1" dirty="0" err="1" smtClean="0"/>
              <a:t>Yoknapatawpha</a:t>
            </a:r>
            <a:r>
              <a:rPr lang="en-US" b="1" dirty="0" smtClean="0"/>
              <a:t> County</a:t>
            </a:r>
            <a:r>
              <a:rPr lang="sr-Latn-RS" b="1" dirty="0" smtClean="0"/>
              <a:t>: </a:t>
            </a:r>
            <a:br>
              <a:rPr lang="sr-Latn-RS" b="1" dirty="0" smtClean="0"/>
            </a:br>
            <a:r>
              <a:rPr lang="en-US" dirty="0" smtClean="0"/>
              <a:t>‘William Faulkner sole owner and proprietor’</a:t>
            </a:r>
            <a:r>
              <a:rPr lang="sr-Latn-RS" b="1" dirty="0" smtClean="0"/>
              <a:t/>
            </a:r>
            <a:br>
              <a:rPr lang="sr-Latn-RS" b="1" dirty="0" smtClean="0"/>
            </a:br>
            <a:endParaRPr lang="en-US" dirty="0"/>
          </a:p>
        </p:txBody>
      </p:sp>
      <p:pic>
        <p:nvPicPr>
          <p:cNvPr id="8" name="Content Placeholder 7" descr="download (6).jpg"/>
          <p:cNvPicPr>
            <a:picLocks noGrp="1" noChangeAspect="1"/>
          </p:cNvPicPr>
          <p:nvPr>
            <p:ph sz="half" idx="1"/>
          </p:nvPr>
        </p:nvPicPr>
        <p:blipFill>
          <a:blip r:embed="rId3"/>
          <a:stretch>
            <a:fillRect/>
          </a:stretch>
        </p:blipFill>
        <p:spPr>
          <a:xfrm>
            <a:off x="857224" y="1428736"/>
            <a:ext cx="3429024" cy="4214842"/>
          </a:xfrm>
        </p:spPr>
      </p:pic>
      <p:sp>
        <p:nvSpPr>
          <p:cNvPr id="4" name="Content Placeholder 3"/>
          <p:cNvSpPr>
            <a:spLocks noGrp="1"/>
          </p:cNvSpPr>
          <p:nvPr>
            <p:ph sz="half" idx="2"/>
          </p:nvPr>
        </p:nvSpPr>
        <p:spPr/>
        <p:txBody>
          <a:bodyPr>
            <a:normAutofit/>
          </a:bodyPr>
          <a:lstStyle/>
          <a:p>
            <a:r>
              <a:rPr lang="sr-Latn-RS" dirty="0"/>
              <a:t>h</a:t>
            </a:r>
            <a:r>
              <a:rPr lang="en-US" dirty="0" err="1" smtClean="0"/>
              <a:t>istory</a:t>
            </a:r>
            <a:r>
              <a:rPr lang="en-US" dirty="0" smtClean="0"/>
              <a:t> as a great imaginative reconstruction</a:t>
            </a:r>
            <a:r>
              <a:rPr lang="sr-Latn-RS" dirty="0" smtClean="0"/>
              <a:t> </a:t>
            </a:r>
          </a:p>
          <a:p>
            <a:r>
              <a:rPr lang="en-US" dirty="0" smtClean="0"/>
              <a:t>thousands of square miles of crossed histories, a web of </a:t>
            </a:r>
            <a:r>
              <a:rPr lang="en-US" dirty="0" smtClean="0"/>
              <a:t>dynasties</a:t>
            </a:r>
            <a:endParaRPr lang="sr-Latn-RS" dirty="0" smtClean="0"/>
          </a:p>
          <a:p>
            <a:endParaRPr lang="sr-Latn-RS" dirty="0" smtClean="0"/>
          </a:p>
          <a:p>
            <a:endParaRPr lang="en-US" dirty="0" smtClean="0"/>
          </a:p>
          <a:p>
            <a:endParaRPr lang="en-US" dirty="0"/>
          </a:p>
        </p:txBody>
      </p:sp>
      <p:pic>
        <p:nvPicPr>
          <p:cNvPr id="5" name="William Faulkner pronounces &amp; explains Yoknapatawpha County RARE AUDIO of famous writer.mp3">
            <a:hlinkClick r:id="" action="ppaction://media"/>
          </p:cNvPr>
          <p:cNvPicPr>
            <a:picLocks noRot="1" noChangeAspect="1"/>
          </p:cNvPicPr>
          <p:nvPr>
            <a:audioFile r:link="rId1"/>
          </p:nvPr>
        </p:nvPicPr>
        <p:blipFill>
          <a:blip r:embed="rId4"/>
          <a:stretch>
            <a:fillRect/>
          </a:stretch>
        </p:blipFill>
        <p:spPr>
          <a:xfrm>
            <a:off x="7358082" y="500042"/>
            <a:ext cx="304800" cy="304800"/>
          </a:xfrm>
          <a:prstGeom prst="rect">
            <a:avLst/>
          </a:prstGeom>
        </p:spPr>
      </p:pic>
      <p:pic>
        <p:nvPicPr>
          <p:cNvPr id="6" name="William Faulkner pronounces &amp; explains Yoknapatawpha County RARE AUDIO of famous writer.mp3">
            <a:hlinkClick r:id="" action="ppaction://media"/>
          </p:cNvPr>
          <p:cNvPicPr>
            <a:picLocks noRot="1" noChangeAspect="1"/>
          </p:cNvPicPr>
          <p:nvPr>
            <a:audioFile r:link="rId1"/>
          </p:nvPr>
        </p:nvPicPr>
        <p:blipFill>
          <a:blip r:embed="rId5"/>
          <a:stretch>
            <a:fillRect/>
          </a:stretch>
        </p:blipFill>
        <p:spPr>
          <a:xfrm>
            <a:off x="5715008" y="528638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7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576"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5404"/>
          </a:xfrm>
        </p:spPr>
        <p:txBody>
          <a:bodyPr>
            <a:normAutofit fontScale="90000"/>
          </a:bodyPr>
          <a:lstStyle/>
          <a:p>
            <a:endParaRPr lang="en-US" dirty="0"/>
          </a:p>
        </p:txBody>
      </p:sp>
      <p:pic>
        <p:nvPicPr>
          <p:cNvPr id="7" name="Content Placeholder 6" descr="Capture.PNG"/>
          <p:cNvPicPr>
            <a:picLocks noGrp="1" noChangeAspect="1"/>
          </p:cNvPicPr>
          <p:nvPr>
            <p:ph idx="1"/>
          </p:nvPr>
        </p:nvPicPr>
        <p:blipFill>
          <a:blip r:embed="rId2"/>
          <a:stretch>
            <a:fillRect/>
          </a:stretch>
        </p:blipFill>
        <p:spPr>
          <a:xfrm>
            <a:off x="457200" y="785794"/>
            <a:ext cx="8229600" cy="521497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sz="half" idx="1"/>
          </p:nvPr>
        </p:nvSpPr>
        <p:spPr/>
        <p:txBody>
          <a:bodyPr>
            <a:normAutofit fontScale="92500" lnSpcReduction="10000"/>
          </a:bodyPr>
          <a:lstStyle/>
          <a:p>
            <a:pPr marL="342900" lvl="1" indent="-342900">
              <a:buFont typeface="Arial" pitchFamily="34" charset="0"/>
              <a:buChar char="•"/>
            </a:pPr>
            <a:r>
              <a:rPr lang="en-US" u="sng" dirty="0"/>
              <a:t>Novels that </a:t>
            </a:r>
            <a:r>
              <a:rPr lang="en-US" u="sng" dirty="0" smtClean="0"/>
              <a:t>followed</a:t>
            </a:r>
            <a:r>
              <a:rPr lang="sr-Latn-RS" u="sng" dirty="0" smtClean="0"/>
              <a:t>:</a:t>
            </a:r>
          </a:p>
          <a:p>
            <a:pPr marL="342900" lvl="1" indent="-342900">
              <a:buFont typeface="Arial" pitchFamily="34" charset="0"/>
              <a:buChar char="•"/>
            </a:pPr>
            <a:endParaRPr lang="sr-Latn-RS" i="1" dirty="0" smtClean="0"/>
          </a:p>
          <a:p>
            <a:pPr lvl="1"/>
            <a:r>
              <a:rPr lang="en-US" i="1" dirty="0" smtClean="0"/>
              <a:t>As </a:t>
            </a:r>
            <a:r>
              <a:rPr lang="en-US" i="1" dirty="0"/>
              <a:t>I Lay Dying (1930</a:t>
            </a:r>
            <a:r>
              <a:rPr lang="en-US" dirty="0"/>
              <a:t>)</a:t>
            </a:r>
          </a:p>
          <a:p>
            <a:pPr lvl="1"/>
            <a:r>
              <a:rPr lang="en-US" i="1" dirty="0"/>
              <a:t>Sanctuary (1931)</a:t>
            </a:r>
            <a:endParaRPr lang="en-US" dirty="0"/>
          </a:p>
          <a:p>
            <a:pPr lvl="1"/>
            <a:r>
              <a:rPr lang="en-US" i="1" dirty="0"/>
              <a:t>Light in August (1932)</a:t>
            </a:r>
            <a:endParaRPr lang="en-US" dirty="0"/>
          </a:p>
          <a:p>
            <a:pPr lvl="1"/>
            <a:r>
              <a:rPr lang="en-US" i="1" dirty="0"/>
              <a:t>Absalom, Absalom! (1936</a:t>
            </a:r>
            <a:r>
              <a:rPr lang="en-US" i="1" dirty="0" smtClean="0"/>
              <a:t>)</a:t>
            </a:r>
            <a:endParaRPr lang="sr-Latn-RS" i="1" dirty="0" smtClean="0"/>
          </a:p>
          <a:p>
            <a:pPr lvl="1"/>
            <a:endParaRPr lang="en-US" dirty="0"/>
          </a:p>
          <a:p>
            <a:endParaRPr lang="en-US" dirty="0"/>
          </a:p>
        </p:txBody>
      </p:sp>
      <p:sp>
        <p:nvSpPr>
          <p:cNvPr id="5" name="Content Placeholder 4"/>
          <p:cNvSpPr>
            <a:spLocks noGrp="1"/>
          </p:cNvSpPr>
          <p:nvPr>
            <p:ph sz="half" idx="2"/>
          </p:nvPr>
        </p:nvSpPr>
        <p:spPr/>
        <p:txBody>
          <a:bodyPr>
            <a:normAutofit fontScale="92500" lnSpcReduction="10000"/>
          </a:bodyPr>
          <a:lstStyle/>
          <a:p>
            <a:r>
              <a:rPr lang="sr-Latn-RS" dirty="0" smtClean="0"/>
              <a:t>“</a:t>
            </a:r>
            <a:r>
              <a:rPr lang="en-US" i="1" dirty="0" smtClean="0"/>
              <a:t>I think there’s a period in a writer’s life when he, well,</a:t>
            </a:r>
            <a:r>
              <a:rPr lang="sr-Latn-RS" i="1" dirty="0" smtClean="0"/>
              <a:t> </a:t>
            </a:r>
            <a:r>
              <a:rPr lang="en-US" i="1" dirty="0" smtClean="0"/>
              <a:t>simply for lack of any word, is fertile and he just produces. Later on, his bloods shows, his bones get a little more brittle … but I think there’s one time in his life when he writes at the top of his talent plus his speed, too.</a:t>
            </a:r>
            <a:r>
              <a:rPr lang="sr-Latn-RS" i="1"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normAutofit/>
          </a:bodyPr>
          <a:lstStyle/>
          <a:p>
            <a:r>
              <a:rPr lang="en-US" dirty="0"/>
              <a:t>Themes: rape and corruption, miscegenation, and human taint </a:t>
            </a:r>
            <a:endParaRPr lang="sr-Latn-RS" dirty="0" smtClean="0"/>
          </a:p>
          <a:p>
            <a:r>
              <a:rPr lang="en-US" dirty="0" smtClean="0"/>
              <a:t>various </a:t>
            </a:r>
            <a:r>
              <a:rPr lang="en-US" dirty="0"/>
              <a:t>fates of Southern aristocrats and poor whites, blacks and </a:t>
            </a:r>
            <a:r>
              <a:rPr lang="en-US" dirty="0" smtClean="0"/>
              <a:t>Indian</a:t>
            </a:r>
            <a:r>
              <a:rPr lang="sr-Latn-RS" dirty="0"/>
              <a:t> </a:t>
            </a:r>
            <a:r>
              <a:rPr lang="en-US" dirty="0" smtClean="0"/>
              <a:t>– </a:t>
            </a:r>
            <a:r>
              <a:rPr lang="en-US" dirty="0"/>
              <a:t>a world where land as spirit has yielded to land as pure property, woods to axes, gardens to machines, South to North, timeless wonder to ‘progress</a:t>
            </a:r>
            <a:r>
              <a:rPr lang="en-US" dirty="0" smtClean="0"/>
              <a:t>’</a:t>
            </a:r>
            <a:endParaRPr lang="sr-Latn-RS" dirty="0" smtClean="0"/>
          </a:p>
          <a:p>
            <a:r>
              <a:rPr lang="en-US" dirty="0" smtClean="0"/>
              <a:t>still moments of promise </a:t>
            </a:r>
            <a:r>
              <a:rPr lang="sr-Latn-RS" dirty="0" smtClean="0"/>
              <a:t>i</a:t>
            </a:r>
            <a:r>
              <a:rPr lang="en-US" dirty="0" smtClean="0"/>
              <a:t>n </a:t>
            </a:r>
            <a:r>
              <a:rPr lang="en-US" dirty="0"/>
              <a:t>this fallen Eden of the </a:t>
            </a:r>
            <a:r>
              <a:rPr lang="en-US" dirty="0" smtClean="0"/>
              <a:t>South</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213</TotalTime>
  <Words>1124</Words>
  <Application>Microsoft Office PowerPoint</Application>
  <PresentationFormat>On-screen Show (4:3)</PresentationFormat>
  <Paragraphs>97</Paragraphs>
  <Slides>25</Slides>
  <Notes>0</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WILLIAM FAULKNER (1897- 1962)</vt:lpstr>
      <vt:lpstr>Slide 2</vt:lpstr>
      <vt:lpstr>Slide 3</vt:lpstr>
      <vt:lpstr>Slide 4</vt:lpstr>
      <vt:lpstr>Slide 5</vt:lpstr>
      <vt:lpstr>Yoknapatawpha County:  ‘William Faulkner sole owner and proprietor’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FAULKNER (1897- 1962)</dc:title>
  <dc:creator>Ceckin</dc:creator>
  <cp:lastModifiedBy>Ceckin</cp:lastModifiedBy>
  <cp:revision>17</cp:revision>
  <dcterms:created xsi:type="dcterms:W3CDTF">2018-05-13T12:10:38Z</dcterms:created>
  <dcterms:modified xsi:type="dcterms:W3CDTF">2018-05-14T13:42:48Z</dcterms:modified>
</cp:coreProperties>
</file>